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2"/>
  </p:sldMasterIdLst>
  <p:notesMasterIdLst>
    <p:notesMasterId r:id="rId14"/>
  </p:notesMasterIdLst>
  <p:handoutMasterIdLst>
    <p:handoutMasterId r:id="rId15"/>
  </p:handoutMasterIdLst>
  <p:sldIdLst>
    <p:sldId id="358" r:id="rId3"/>
    <p:sldId id="350" r:id="rId4"/>
    <p:sldId id="352" r:id="rId5"/>
    <p:sldId id="343" r:id="rId6"/>
    <p:sldId id="345" r:id="rId7"/>
    <p:sldId id="344" r:id="rId8"/>
    <p:sldId id="357" r:id="rId9"/>
    <p:sldId id="355" r:id="rId10"/>
    <p:sldId id="346" r:id="rId11"/>
    <p:sldId id="349" r:id="rId12"/>
    <p:sldId id="306" r:id="rId13"/>
  </p:sldIdLst>
  <p:sldSz cx="9144000" cy="5143500" type="screen16x9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  <p15:guide id="3" orient="horz" pos="3002">
          <p15:clr>
            <a:srgbClr val="A4A3A4"/>
          </p15:clr>
        </p15:guide>
        <p15:guide id="4" orient="horz" pos="2707">
          <p15:clr>
            <a:srgbClr val="A4A3A4"/>
          </p15:clr>
        </p15:guide>
        <p15:guide id="5" orient="horz" pos="926">
          <p15:clr>
            <a:srgbClr val="A4A3A4"/>
          </p15:clr>
        </p15:guide>
        <p15:guide id="6" pos="5533">
          <p15:clr>
            <a:srgbClr val="A4A3A4"/>
          </p15:clr>
        </p15:guide>
        <p15:guide id="7" pos="145">
          <p15:clr>
            <a:srgbClr val="A4A3A4"/>
          </p15:clr>
        </p15:guide>
        <p15:guide id="8" pos="5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80"/>
    <a:srgbClr val="FFFFFF"/>
    <a:srgbClr val="242F78"/>
    <a:srgbClr val="333333"/>
    <a:srgbClr val="242C34"/>
    <a:srgbClr val="112138"/>
    <a:srgbClr val="2D4764"/>
    <a:srgbClr val="000000"/>
    <a:srgbClr val="B6C12B"/>
    <a:srgbClr val="008D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unkle Formatvorlage 1 - Akz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unkle Formatvorlage 1 - Akz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454" autoAdjust="0"/>
  </p:normalViewPr>
  <p:slideViewPr>
    <p:cSldViewPr snapToGrid="0">
      <p:cViewPr varScale="1">
        <p:scale>
          <a:sx n="151" d="100"/>
          <a:sy n="151" d="100"/>
        </p:scale>
        <p:origin x="456" y="138"/>
      </p:cViewPr>
      <p:guideLst>
        <p:guide orient="horz" pos="4320"/>
        <p:guide pos="7680"/>
        <p:guide orient="horz" pos="3002"/>
        <p:guide orient="horz" pos="2707"/>
        <p:guide orient="horz" pos="926"/>
        <p:guide pos="5533"/>
        <p:guide pos="145"/>
        <p:guide pos="599"/>
      </p:guideLst>
    </p:cSldViewPr>
  </p:slideViewPr>
  <p:outlineViewPr>
    <p:cViewPr>
      <p:scale>
        <a:sx n="33" d="100"/>
        <a:sy n="33" d="100"/>
      </p:scale>
      <p:origin x="0" y="3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500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0F03A-118D-4C94-ACE7-41C036CB58E7}" type="datetimeFigureOut">
              <a:rPr lang="en-US" smtClean="0">
                <a:latin typeface="Lato" panose="020F0502020204030203" pitchFamily="34" charset="0"/>
              </a:rPr>
              <a:pPr/>
              <a:t>10/28/2019</a:t>
            </a:fld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36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CB707A1A-24F1-4A76-9BBF-2BC941EA698A}" type="datetimeFigureOut">
              <a:rPr lang="en-US" smtClean="0"/>
              <a:pPr/>
              <a:t>10/28/2019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0CB6685D-1DC3-467A-9755-A4FC0193B3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575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171438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342877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514316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685754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857193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028632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200070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371508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A03A-0F4A-47D2-8E70-34417FF6C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4E156B-9F9D-4351-82E7-B56A94295D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207E3-2FBC-4ACE-8200-E0D3FF252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6394E-DA72-48AB-8182-F6B6814A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E6D27-434C-4E62-87B6-A9060E936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516299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FF951-BFAB-42CF-B673-8F1F4AAA8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A716F9-A044-4D1B-8F61-1C188E46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F926B-984E-4322-ABBB-7F7CA271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04C2A-04D9-4642-A1F1-86B24B0D5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4BF31-0C97-4B05-955C-B5147C27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23545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616C0D-52CC-443C-A57A-CA496C9C0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5B58C0-BC46-4E31-92CB-22DCC314A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119EC-DFD9-4473-86E1-C1BA0118E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658BE-7692-4917-B345-630C2D75E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52C84-BCFB-4B83-9EA0-CE8694A34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2944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Swiss Software Engineering: </a:t>
            </a:r>
            <a:r>
              <a:rPr lang="en-US" b="1" dirty="0" err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</p:spTree>
    <p:extLst>
      <p:ext uri="{BB962C8B-B14F-4D97-AF65-F5344CB8AC3E}">
        <p14:creationId xmlns:p14="http://schemas.microsoft.com/office/powerpoint/2010/main" val="3104816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tterask ERNI dark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st-Slide_darkblu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91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red_Toni_de-la-Torre_Cycling_Senior-Developer-m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" y="0"/>
            <a:ext cx="9144000" cy="5148072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1">
                    <a:lumMod val="8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 dirty="0"/>
              <a:t>Title of presentation, Calibri light 24pt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8574" y="4859102"/>
            <a:ext cx="24167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kern="1200" noProof="0">
                <a:solidFill>
                  <a:schemeClr val="bg2"/>
                </a:solidFill>
                <a:latin typeface="Calibri Light"/>
                <a:ea typeface="+mn-ea"/>
                <a:cs typeface="Calibri Light"/>
              </a:rPr>
              <a:t>Toni de la Torre, Cyclist and Senior Developer</a:t>
            </a:r>
          </a:p>
        </p:txBody>
      </p:sp>
    </p:spTree>
    <p:extLst>
      <p:ext uri="{BB962C8B-B14F-4D97-AF65-F5344CB8AC3E}">
        <p14:creationId xmlns:p14="http://schemas.microsoft.com/office/powerpoint/2010/main" val="812474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kris_fajardo_diver_service_unit_leader-m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" y="0"/>
            <a:ext cx="9144000" cy="5148072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2882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noProof="0">
                <a:solidFill>
                  <a:schemeClr val="bg2"/>
                </a:solidFill>
                <a:latin typeface="Calibri Light"/>
                <a:cs typeface="Calibri Light"/>
              </a:rPr>
              <a:t>Kris Fajardo,</a:t>
            </a:r>
            <a:r>
              <a:rPr lang="en-GB" sz="800" baseline="0" noProof="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n-GB" sz="800" noProof="0">
                <a:solidFill>
                  <a:schemeClr val="bg2"/>
                </a:solidFill>
                <a:latin typeface="Calibri Light"/>
                <a:cs typeface="Calibri Light"/>
              </a:rPr>
              <a:t>Diver and Service Unit Leader</a:t>
            </a:r>
          </a:p>
        </p:txBody>
      </p:sp>
    </p:spTree>
    <p:extLst>
      <p:ext uri="{BB962C8B-B14F-4D97-AF65-F5344CB8AC3E}">
        <p14:creationId xmlns:p14="http://schemas.microsoft.com/office/powerpoint/2010/main" val="2717234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Claudia_Perarnau_Painting_Recruiter-m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" y="0"/>
            <a:ext cx="9144000" cy="5148072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rgbClr val="C2C2C2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1802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noProof="0">
                <a:solidFill>
                  <a:schemeClr val="bg2"/>
                </a:solidFill>
                <a:latin typeface="Calibri Light"/>
                <a:cs typeface="Calibri Light"/>
              </a:rPr>
              <a:t>Claudia</a:t>
            </a:r>
            <a:r>
              <a:rPr lang="en-GB" sz="800" baseline="0" noProof="0">
                <a:solidFill>
                  <a:schemeClr val="bg2"/>
                </a:solidFill>
                <a:latin typeface="Calibri Light"/>
                <a:cs typeface="Calibri Light"/>
              </a:rPr>
              <a:t> Perarnau, Painter and Recruiter</a:t>
            </a:r>
            <a:endParaRPr lang="en-GB" sz="800" noProof="0">
              <a:solidFill>
                <a:schemeClr val="bg2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88009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Lubomir_Maron_Chess_Professional-Software-Engineer-m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" y="0"/>
            <a:ext cx="9144000" cy="5148072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 dirty="0"/>
              <a:t>Title of presentation, Calibri light 24pt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8574" y="4859102"/>
            <a:ext cx="2974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kern="1200" noProof="0">
                <a:solidFill>
                  <a:schemeClr val="bg2"/>
                </a:solidFill>
                <a:latin typeface="Calibri Light"/>
                <a:ea typeface="+mn-ea"/>
                <a:cs typeface="Calibri Light"/>
              </a:rPr>
              <a:t>Lubomir Maron, Chess player and Professional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703726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7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7F5245-E3D1-4D1C-AF5B-84D26C1250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18"/>
          <a:stretch/>
        </p:blipFill>
        <p:spPr>
          <a:xfrm>
            <a:off x="-1" y="229745"/>
            <a:ext cx="8330086" cy="49137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B519DEA-0716-40C7-8386-C32AF0A745EB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C03915A-4469-4EAB-8369-8E1FEE4F78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F6CD8B9-BE03-4AE4-B275-5B6CD4C4F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71216" y="2993795"/>
              <a:ext cx="5972783" cy="1795177"/>
            </a:xfrm>
            <a:prstGeom prst="rect">
              <a:avLst/>
            </a:prstGeom>
          </p:spPr>
        </p:pic>
      </p:grpSp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dirty="0" err="1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2882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2"/>
                </a:solidFill>
                <a:latin typeface="Calibri Light"/>
                <a:cs typeface="Calibri Light"/>
              </a:rPr>
              <a:t>Daniel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n-GB" sz="800" dirty="0" err="1">
                <a:solidFill>
                  <a:schemeClr val="bg2"/>
                </a:solidFill>
                <a:latin typeface="Calibri Light"/>
                <a:cs typeface="Calibri Light"/>
              </a:rPr>
              <a:t>Britschgi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, </a:t>
            </a:r>
            <a:r>
              <a:rPr lang="en-GB" sz="800" dirty="0">
                <a:solidFill>
                  <a:schemeClr val="bg2"/>
                </a:solidFill>
                <a:latin typeface="Calibri Light"/>
                <a:cs typeface="Calibri Light"/>
              </a:rPr>
              <a:t>Handball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sk-SK" sz="800" dirty="0" err="1">
                <a:solidFill>
                  <a:schemeClr val="bg2"/>
                </a:solidFill>
                <a:latin typeface="Calibri Light"/>
                <a:cs typeface="Calibri Light"/>
              </a:rPr>
              <a:t>player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and </a:t>
            </a:r>
            <a:r>
              <a:rPr lang="en-GB" sz="800" dirty="0">
                <a:solidFill>
                  <a:schemeClr val="bg2"/>
                </a:solidFill>
                <a:latin typeface="Calibri Light"/>
                <a:cs typeface="Calibri Light"/>
              </a:rPr>
              <a:t>Senior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n-GB" sz="800" dirty="0">
                <a:solidFill>
                  <a:schemeClr val="bg2"/>
                </a:solidFill>
                <a:latin typeface="Calibri Light"/>
                <a:cs typeface="Calibri Light"/>
              </a:rPr>
              <a:t>Consultant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F8BC0A-4CDF-4C8A-ADEB-3BB063864B5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797" y="353817"/>
            <a:ext cx="1553172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83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7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4F7E3F-E658-4C2E-837D-2EEED055FA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" b="5912"/>
          <a:stretch/>
        </p:blipFill>
        <p:spPr>
          <a:xfrm>
            <a:off x="0" y="292903"/>
            <a:ext cx="8303508" cy="485059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B519DEA-0716-40C7-8386-C32AF0A745EB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C03915A-4469-4EAB-8369-8E1FEE4F78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F6CD8B9-BE03-4AE4-B275-5B6CD4C4F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71216" y="2993795"/>
              <a:ext cx="5972783" cy="1795177"/>
            </a:xfrm>
            <a:prstGeom prst="rect">
              <a:avLst/>
            </a:prstGeom>
          </p:spPr>
        </p:pic>
      </p:grpSp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dirty="0" err="1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2882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2"/>
                </a:solidFill>
                <a:latin typeface="Calibri Light"/>
                <a:cs typeface="Calibri Light"/>
              </a:rPr>
              <a:t>Juraj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n-GB" sz="800" dirty="0" err="1">
                <a:solidFill>
                  <a:schemeClr val="bg2"/>
                </a:solidFill>
                <a:latin typeface="Calibri Light"/>
                <a:cs typeface="Calibri Light"/>
              </a:rPr>
              <a:t>Žoffčák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, </a:t>
            </a:r>
            <a:r>
              <a:rPr lang="en-GB" sz="800" dirty="0">
                <a:solidFill>
                  <a:schemeClr val="bg2"/>
                </a:solidFill>
                <a:latin typeface="Calibri Light"/>
                <a:cs typeface="Calibri Light"/>
              </a:rPr>
              <a:t>Swimmer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and </a:t>
            </a:r>
            <a:r>
              <a:rPr lang="en-GB" sz="800" dirty="0">
                <a:solidFill>
                  <a:schemeClr val="bg2"/>
                </a:solidFill>
                <a:latin typeface="Calibri Light"/>
                <a:cs typeface="Calibri Light"/>
              </a:rPr>
              <a:t>Senior Developer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D8CDD9-A1D9-467B-9C05-353CB93B3E4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797" y="353817"/>
            <a:ext cx="1553172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47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86EB4-C852-4884-97CB-CF309CA2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D6A42-54B5-4A7C-89C0-0991AD847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52DCE-C2EE-4C5E-808C-E842FD0EE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B7F30-2283-488C-AFF8-56299ACE9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20B20-2060-4B3B-9404-382E6BF1B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33965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7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67A40A-738A-41BE-B0F2-E06D09569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6" b="2006"/>
          <a:stretch/>
        </p:blipFill>
        <p:spPr>
          <a:xfrm>
            <a:off x="4778" y="1"/>
            <a:ext cx="8365429" cy="51435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C03915A-4469-4EAB-8369-8E1FEE4F7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1BB343A-EA4A-4BCC-BD92-4E7150D233F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1216" y="2993795"/>
            <a:ext cx="5972783" cy="17951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B9BAE-9541-44EC-B647-0A15DBB3195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607" y="353817"/>
            <a:ext cx="1555362" cy="403200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dirty="0" err="1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2882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err="1">
                <a:solidFill>
                  <a:schemeClr val="bg2"/>
                </a:solidFill>
                <a:latin typeface="Calibri Light"/>
                <a:cs typeface="Calibri Light"/>
              </a:rPr>
              <a:t>Liviu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s-ES" sz="800" dirty="0">
                <a:solidFill>
                  <a:schemeClr val="bg2"/>
                </a:solidFill>
                <a:latin typeface="Calibri Light"/>
                <a:cs typeface="Calibri Light"/>
              </a:rPr>
              <a:t>Botea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, </a:t>
            </a:r>
            <a:r>
              <a:rPr lang="es-ES" sz="800" dirty="0">
                <a:solidFill>
                  <a:schemeClr val="bg2"/>
                </a:solidFill>
                <a:latin typeface="Calibri Light"/>
                <a:cs typeface="Calibri Light"/>
              </a:rPr>
              <a:t>Conductor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and </a:t>
            </a:r>
            <a:r>
              <a:rPr lang="es-ES" sz="800" dirty="0">
                <a:solidFill>
                  <a:schemeClr val="bg2"/>
                </a:solidFill>
                <a:latin typeface="Calibri Light"/>
                <a:cs typeface="Calibri Light"/>
              </a:rPr>
              <a:t>PO Proxy</a:t>
            </a:r>
            <a:endParaRPr lang="en-GB" sz="800" dirty="0">
              <a:solidFill>
                <a:schemeClr val="bg2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84561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7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81E7398-62C5-4BF1-B194-55103BFCE3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5" t="26241"/>
          <a:stretch/>
        </p:blipFill>
        <p:spPr>
          <a:xfrm flipH="1">
            <a:off x="-2" y="0"/>
            <a:ext cx="9144001" cy="485910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B519DEA-0716-40C7-8386-C32AF0A745EB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C03915A-4469-4EAB-8369-8E1FEE4F78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F6CD8B9-BE03-4AE4-B275-5B6CD4C4F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71216" y="2993795"/>
              <a:ext cx="5972783" cy="179517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B07F926-1769-4E82-B6C8-4128951CE0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797" y="353817"/>
            <a:ext cx="1553172" cy="403200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dirty="0" err="1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2882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  <a:latin typeface="Calibri Light"/>
                <a:cs typeface="Calibri Light"/>
              </a:rPr>
              <a:t>Marius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n-US" sz="800" dirty="0" err="1">
                <a:solidFill>
                  <a:schemeClr val="bg2"/>
                </a:solidFill>
                <a:latin typeface="Calibri Light"/>
                <a:cs typeface="Calibri Light"/>
              </a:rPr>
              <a:t>Salcudeanu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, </a:t>
            </a:r>
            <a:r>
              <a:rPr lang="en-US" sz="800" dirty="0">
                <a:solidFill>
                  <a:schemeClr val="bg2"/>
                </a:solidFill>
                <a:latin typeface="Calibri Light"/>
                <a:cs typeface="Calibri Light"/>
              </a:rPr>
              <a:t>Billiard 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P</a:t>
            </a:r>
            <a:r>
              <a:rPr lang="en-US" sz="800" dirty="0">
                <a:solidFill>
                  <a:schemeClr val="bg2"/>
                </a:solidFill>
                <a:latin typeface="Calibri Light"/>
                <a:cs typeface="Calibri Light"/>
              </a:rPr>
              <a:t>layer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and </a:t>
            </a:r>
            <a:r>
              <a:rPr lang="en-US" sz="800" dirty="0">
                <a:solidFill>
                  <a:schemeClr val="bg2"/>
                </a:solidFill>
                <a:latin typeface="Calibri Light"/>
                <a:cs typeface="Calibri Light"/>
              </a:rPr>
              <a:t>Managing Director</a:t>
            </a:r>
            <a:endParaRPr lang="en-GB" sz="800" dirty="0">
              <a:solidFill>
                <a:schemeClr val="bg2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6746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Swiss Software Engineering: </a:t>
            </a:r>
            <a:r>
              <a:rPr lang="en-GB" b="1" noProof="0" dirty="0" err="1">
                <a:latin typeface="Calibri"/>
                <a:cs typeface="Calibri"/>
              </a:rPr>
              <a:t>betterask.erni</a:t>
            </a:r>
            <a:endParaRPr lang="en-GB" b="1" noProof="0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507476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7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7" y="1249201"/>
            <a:ext cx="4127567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17" hasCustomPrompt="1"/>
          </p:nvPr>
        </p:nvSpPr>
        <p:spPr>
          <a:xfrm>
            <a:off x="4767470" y="1257088"/>
            <a:ext cx="4011405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74667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8" y="1255715"/>
            <a:ext cx="1980000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noProof="0" dirty="0"/>
              <a:t>Swiss Software Engineering: </a:t>
            </a:r>
            <a:r>
              <a:rPr lang="en-GB" b="1" noProof="0" dirty="0" err="1">
                <a:latin typeface="Calibri"/>
                <a:cs typeface="Calibri"/>
              </a:rPr>
              <a:t>betterask.erni</a:t>
            </a:r>
            <a:endParaRPr lang="en-GB" b="1" noProof="0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7" name="Inhaltsplatzhalter 7"/>
          <p:cNvSpPr>
            <a:spLocks noGrp="1"/>
          </p:cNvSpPr>
          <p:nvPr>
            <p:ph sz="quarter" idx="25" hasCustomPrompt="1"/>
          </p:nvPr>
        </p:nvSpPr>
        <p:spPr>
          <a:xfrm>
            <a:off x="2432749" y="1257088"/>
            <a:ext cx="1945576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26" hasCustomPrompt="1"/>
          </p:nvPr>
        </p:nvSpPr>
        <p:spPr>
          <a:xfrm>
            <a:off x="4614740" y="1257088"/>
            <a:ext cx="1980000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3" name="Inhaltsplatzhalter 7"/>
          <p:cNvSpPr>
            <a:spLocks noGrp="1"/>
          </p:cNvSpPr>
          <p:nvPr>
            <p:ph sz="quarter" idx="27" hasCustomPrompt="1"/>
          </p:nvPr>
        </p:nvSpPr>
        <p:spPr>
          <a:xfrm>
            <a:off x="6813118" y="1257088"/>
            <a:ext cx="1980000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</p:spTree>
    <p:extLst>
      <p:ext uri="{BB962C8B-B14F-4D97-AF65-F5344CB8AC3E}">
        <p14:creationId xmlns:p14="http://schemas.microsoft.com/office/powerpoint/2010/main" val="11804335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28" hasCustomPrompt="1"/>
          </p:nvPr>
        </p:nvSpPr>
        <p:spPr>
          <a:xfrm>
            <a:off x="1997545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8" name="Inhaltsplatzhalter 7"/>
          <p:cNvSpPr>
            <a:spLocks noGrp="1"/>
          </p:cNvSpPr>
          <p:nvPr>
            <p:ph sz="quarter" idx="29" hasCustomPrompt="1"/>
          </p:nvPr>
        </p:nvSpPr>
        <p:spPr>
          <a:xfrm>
            <a:off x="3744331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9" name="Inhaltsplatzhalter 7"/>
          <p:cNvSpPr>
            <a:spLocks noGrp="1"/>
          </p:cNvSpPr>
          <p:nvPr>
            <p:ph sz="quarter" idx="30" hasCustomPrompt="1"/>
          </p:nvPr>
        </p:nvSpPr>
        <p:spPr>
          <a:xfrm>
            <a:off x="7237903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1" name="Inhaltsplatzhalter 7"/>
          <p:cNvSpPr>
            <a:spLocks noGrp="1"/>
          </p:cNvSpPr>
          <p:nvPr>
            <p:ph sz="quarter" idx="32" hasCustomPrompt="1"/>
          </p:nvPr>
        </p:nvSpPr>
        <p:spPr>
          <a:xfrm>
            <a:off x="5491117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2" name="Inhaltsplatzhalter 7"/>
          <p:cNvSpPr>
            <a:spLocks noGrp="1"/>
          </p:cNvSpPr>
          <p:nvPr>
            <p:ph sz="quarter" idx="33" hasCustomPrompt="1"/>
          </p:nvPr>
        </p:nvSpPr>
        <p:spPr>
          <a:xfrm>
            <a:off x="250759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3" name="Inhaltsplatzhalter 7"/>
          <p:cNvSpPr>
            <a:spLocks noGrp="1"/>
          </p:cNvSpPr>
          <p:nvPr>
            <p:ph sz="quarter" idx="34" hasCustomPrompt="1"/>
          </p:nvPr>
        </p:nvSpPr>
        <p:spPr>
          <a:xfrm>
            <a:off x="1997545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4" name="Inhaltsplatzhalter 7"/>
          <p:cNvSpPr>
            <a:spLocks noGrp="1"/>
          </p:cNvSpPr>
          <p:nvPr>
            <p:ph sz="quarter" idx="35" hasCustomPrompt="1"/>
          </p:nvPr>
        </p:nvSpPr>
        <p:spPr>
          <a:xfrm>
            <a:off x="3744331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5" name="Inhaltsplatzhalter 7"/>
          <p:cNvSpPr>
            <a:spLocks noGrp="1"/>
          </p:cNvSpPr>
          <p:nvPr>
            <p:ph sz="quarter" idx="36" hasCustomPrompt="1"/>
          </p:nvPr>
        </p:nvSpPr>
        <p:spPr>
          <a:xfrm>
            <a:off x="7237903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6" name="Inhaltsplatzhalter 7"/>
          <p:cNvSpPr>
            <a:spLocks noGrp="1"/>
          </p:cNvSpPr>
          <p:nvPr>
            <p:ph sz="quarter" idx="37" hasCustomPrompt="1"/>
          </p:nvPr>
        </p:nvSpPr>
        <p:spPr>
          <a:xfrm>
            <a:off x="5491117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16" name="Inhaltsplatzhalter 7"/>
          <p:cNvSpPr>
            <a:spLocks noGrp="1"/>
          </p:cNvSpPr>
          <p:nvPr>
            <p:ph sz="quarter" idx="38" hasCustomPrompt="1"/>
          </p:nvPr>
        </p:nvSpPr>
        <p:spPr>
          <a:xfrm>
            <a:off x="246063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</p:txBody>
      </p:sp>
    </p:spTree>
    <p:extLst>
      <p:ext uri="{BB962C8B-B14F-4D97-AF65-F5344CB8AC3E}">
        <p14:creationId xmlns:p14="http://schemas.microsoft.com/office/powerpoint/2010/main" val="24397162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-blue-BG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bg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chemeClr val="bg2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 dirty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Swiss Software Engineering: </a:t>
            </a:r>
            <a:r>
              <a:rPr lang="en-GB" b="1" dirty="0" err="1">
                <a:latin typeface="Calibri"/>
                <a:cs typeface="Calibri"/>
              </a:rPr>
              <a:t>betterask.erni</a:t>
            </a:r>
            <a:endParaRPr lang="en-GB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F5F539E-0E69-451B-AC12-57C40F9178F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 baseline="0">
                <a:solidFill>
                  <a:schemeClr val="bg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79254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BG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rgbClr val="E404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bg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 dirty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Swiss Software Engineering: </a:t>
            </a:r>
            <a:r>
              <a:rPr lang="en-GB" b="1" dirty="0" err="1">
                <a:latin typeface="Calibri"/>
                <a:cs typeface="Calibri"/>
              </a:rPr>
              <a:t>betterask.erni</a:t>
            </a:r>
            <a:endParaRPr lang="en-GB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F5F539E-0E69-451B-AC12-57C40F9178F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 baseline="0">
                <a:solidFill>
                  <a:schemeClr val="bg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2071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-blue-BG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bg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 dirty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Swiss Software Engineering: </a:t>
            </a:r>
            <a:r>
              <a:rPr lang="en-GB" b="1" dirty="0" err="1">
                <a:latin typeface="Calibri"/>
                <a:cs typeface="Calibri"/>
              </a:rPr>
              <a:t>betterask.erni</a:t>
            </a:r>
            <a:endParaRPr lang="en-GB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F5F539E-0E69-451B-AC12-57C40F9178F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 baseline="0">
                <a:solidFill>
                  <a:schemeClr val="bg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601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-grey B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bg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chemeClr val="tx1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 dirty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Swiss Software Engineering: </a:t>
            </a:r>
            <a:r>
              <a:rPr lang="en-GB" b="1" dirty="0" err="1">
                <a:latin typeface="Calibri"/>
                <a:cs typeface="Calibri"/>
              </a:rPr>
              <a:t>betterask.erni</a:t>
            </a:r>
            <a:endParaRPr lang="en-GB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chemeClr val="bg1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chemeClr val="bg1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chemeClr val="bg1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chemeClr val="bg1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chemeClr val="bg1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6900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EA41-5C91-4A84-85C0-B233A6C17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683DF-38AD-40F7-ACEE-BF60AAB29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3ADB8-C511-477A-B651-5964706CA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DE0C2-B654-4581-8FEA-C10B5E8F6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B6542-5A61-4ADB-91CA-AEF1B376A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30975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tterask ERNI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yout-V1_1710201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"/>
          <a:stretch/>
        </p:blipFill>
        <p:spPr>
          <a:xfrm>
            <a:off x="0" y="0"/>
            <a:ext cx="91290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401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tterask ERNI ligt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yout-V1_1710201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"/>
          <a:stretch/>
        </p:blipFill>
        <p:spPr>
          <a:xfrm>
            <a:off x="0" y="0"/>
            <a:ext cx="91290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507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tterask ERNI light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yout-V1_17102014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" r="-1"/>
          <a:stretch/>
        </p:blipFill>
        <p:spPr>
          <a:xfrm>
            <a:off x="0" y="0"/>
            <a:ext cx="91302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82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8F063-4F7E-471E-B053-FF5A3427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36F3F-CC31-4208-A233-0A66D1281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C6AE8-9C6E-4A93-9AFC-B54ADBCC4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DA2F8-8907-4C2D-B7C0-E1047A47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1703C-A81E-488C-9F68-98BB02D21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E3850-A73B-4EC5-A81E-CB370950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20909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4BDC2-D15B-4E0C-A7A4-5E21AEDF8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D5829-B473-46C0-AC31-FB49A5ACF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CBABC-11FF-42AB-9CFD-E7A36C87E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42A10D-3A70-4D3E-9D34-E360215FC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AD6A6-BCAF-41F3-B1B3-4B84B22EE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A58147-7635-4A3C-99BA-062F0DC6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B7BE18-B408-4E77-AD02-0E877879C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71C99F-0744-45A1-A3CD-523F80DEA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7572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86FF-B12B-4501-8EA8-37B833C59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57E550-A563-4955-8EDC-BDCC7298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87784-0336-46A4-A90A-5E41D60AE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1A6971-E234-4D83-8141-A1B78EC3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21344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81874-6AA5-448E-B04F-91A65F47B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AB3956-96CC-4525-807C-33FBB17F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1BD23-EAFD-4D5C-BC21-58B0AB0F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32389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6D9FD-FCD6-40B7-85A4-0B813EEC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74A5D-DB92-4C22-B5EA-4FC782EAE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2ABAD-33E9-4197-BDC8-B3D37EE0C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4AA00-6F7C-4212-882D-92147793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E16EF-9D07-4957-BA01-B1926CBC5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0AB0A-8BA1-405E-89B4-92B5880D1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198608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7DB0-E2C3-45A4-8D14-3B762CDE0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299B96-5CEA-49B2-BC46-3C991C226C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353C10-4C42-447B-BB52-7F3AEEF15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EF379-D116-4029-9C8D-6433C7DE0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45065-5DC6-49A5-BC77-0E480466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E9E7F-DCB5-4E4C-8D34-48B5B74C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79176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C727FC-2C29-45A7-A7AF-83A72C1EC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52F1C-673F-4BD9-AC21-A9389BA97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6FC8C-BA9C-4078-B46F-119364A7B6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FB1A2-6208-4664-A400-5AA277319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A804C-96E2-46A8-BF85-7ED8E22DE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Gerade Verbindung 5">
            <a:extLst>
              <a:ext uri="{FF2B5EF4-FFF2-40B4-BE49-F238E27FC236}">
                <a16:creationId xmlns:a16="http://schemas.microsoft.com/office/drawing/2014/main" id="{C3807914-E42D-447F-8BD3-133C9B36B2AA}"/>
              </a:ext>
            </a:extLst>
          </p:cNvPr>
          <p:cNvCxnSpPr/>
          <p:nvPr userDrawn="1"/>
        </p:nvCxnSpPr>
        <p:spPr>
          <a:xfrm>
            <a:off x="4752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6">
            <a:extLst>
              <a:ext uri="{FF2B5EF4-FFF2-40B4-BE49-F238E27FC236}">
                <a16:creationId xmlns:a16="http://schemas.microsoft.com/office/drawing/2014/main" id="{CC919766-FA15-492A-BB41-2DEB1684B659}"/>
              </a:ext>
            </a:extLst>
          </p:cNvPr>
          <p:cNvCxnSpPr/>
          <p:nvPr userDrawn="1"/>
        </p:nvCxnSpPr>
        <p:spPr>
          <a:xfrm>
            <a:off x="4378235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7">
            <a:extLst>
              <a:ext uri="{FF2B5EF4-FFF2-40B4-BE49-F238E27FC236}">
                <a16:creationId xmlns:a16="http://schemas.microsoft.com/office/drawing/2014/main" id="{B82D26F5-9297-478C-967B-9A01DE11209A}"/>
              </a:ext>
            </a:extLst>
          </p:cNvPr>
          <p:cNvCxnSpPr/>
          <p:nvPr userDrawn="1"/>
        </p:nvCxnSpPr>
        <p:spPr>
          <a:xfrm>
            <a:off x="252000" y="-288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8">
            <a:extLst>
              <a:ext uri="{FF2B5EF4-FFF2-40B4-BE49-F238E27FC236}">
                <a16:creationId xmlns:a16="http://schemas.microsoft.com/office/drawing/2014/main" id="{C67221CB-0E69-4670-8DCA-CB5E3DA6E453}"/>
              </a:ext>
            </a:extLst>
          </p:cNvPr>
          <p:cNvCxnSpPr/>
          <p:nvPr userDrawn="1"/>
        </p:nvCxnSpPr>
        <p:spPr>
          <a:xfrm>
            <a:off x="8784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9">
            <a:extLst>
              <a:ext uri="{FF2B5EF4-FFF2-40B4-BE49-F238E27FC236}">
                <a16:creationId xmlns:a16="http://schemas.microsoft.com/office/drawing/2014/main" id="{6A2C9641-5C28-4B22-B908-5BAF1DA9E7D2}"/>
              </a:ext>
            </a:extLst>
          </p:cNvPr>
          <p:cNvCxnSpPr/>
          <p:nvPr userDrawn="1"/>
        </p:nvCxnSpPr>
        <p:spPr>
          <a:xfrm>
            <a:off x="4757027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0">
            <a:extLst>
              <a:ext uri="{FF2B5EF4-FFF2-40B4-BE49-F238E27FC236}">
                <a16:creationId xmlns:a16="http://schemas.microsoft.com/office/drawing/2014/main" id="{D01B7DFD-4F64-4B20-8325-81D2ED57B7A6}"/>
              </a:ext>
            </a:extLst>
          </p:cNvPr>
          <p:cNvCxnSpPr/>
          <p:nvPr userDrawn="1"/>
        </p:nvCxnSpPr>
        <p:spPr>
          <a:xfrm>
            <a:off x="4381484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1">
            <a:extLst>
              <a:ext uri="{FF2B5EF4-FFF2-40B4-BE49-F238E27FC236}">
                <a16:creationId xmlns:a16="http://schemas.microsoft.com/office/drawing/2014/main" id="{4D7D7774-7FCE-4F22-BD14-671A0FD33A79}"/>
              </a:ext>
            </a:extLst>
          </p:cNvPr>
          <p:cNvCxnSpPr/>
          <p:nvPr userDrawn="1"/>
        </p:nvCxnSpPr>
        <p:spPr>
          <a:xfrm>
            <a:off x="252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2">
            <a:extLst>
              <a:ext uri="{FF2B5EF4-FFF2-40B4-BE49-F238E27FC236}">
                <a16:creationId xmlns:a16="http://schemas.microsoft.com/office/drawing/2014/main" id="{FFDEC1EF-DCBC-42EB-81BF-1694AB9822E8}"/>
              </a:ext>
            </a:extLst>
          </p:cNvPr>
          <p:cNvCxnSpPr/>
          <p:nvPr userDrawn="1"/>
        </p:nvCxnSpPr>
        <p:spPr>
          <a:xfrm>
            <a:off x="8784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22">
            <a:extLst>
              <a:ext uri="{FF2B5EF4-FFF2-40B4-BE49-F238E27FC236}">
                <a16:creationId xmlns:a16="http://schemas.microsoft.com/office/drawing/2014/main" id="{97BFB088-9919-4F7C-B3D5-A6F38FDBBD64}"/>
              </a:ext>
            </a:extLst>
          </p:cNvPr>
          <p:cNvCxnSpPr/>
          <p:nvPr userDrawn="1"/>
        </p:nvCxnSpPr>
        <p:spPr>
          <a:xfrm>
            <a:off x="-28800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23">
            <a:extLst>
              <a:ext uri="{FF2B5EF4-FFF2-40B4-BE49-F238E27FC236}">
                <a16:creationId xmlns:a16="http://schemas.microsoft.com/office/drawing/2014/main" id="{AD9D4C8B-49FF-4223-ADA0-2BFCB94E05B9}"/>
              </a:ext>
            </a:extLst>
          </p:cNvPr>
          <p:cNvCxnSpPr/>
          <p:nvPr userDrawn="1"/>
        </p:nvCxnSpPr>
        <p:spPr>
          <a:xfrm>
            <a:off x="-28800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24">
            <a:extLst>
              <a:ext uri="{FF2B5EF4-FFF2-40B4-BE49-F238E27FC236}">
                <a16:creationId xmlns:a16="http://schemas.microsoft.com/office/drawing/2014/main" id="{98EEC9D9-4977-4CA7-B1C2-11FA73B81C49}"/>
              </a:ext>
            </a:extLst>
          </p:cNvPr>
          <p:cNvCxnSpPr/>
          <p:nvPr userDrawn="1"/>
        </p:nvCxnSpPr>
        <p:spPr>
          <a:xfrm>
            <a:off x="-288000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25">
            <a:extLst>
              <a:ext uri="{FF2B5EF4-FFF2-40B4-BE49-F238E27FC236}">
                <a16:creationId xmlns:a16="http://schemas.microsoft.com/office/drawing/2014/main" id="{50CF2F05-F753-40FA-8388-9F349169E80B}"/>
              </a:ext>
            </a:extLst>
          </p:cNvPr>
          <p:cNvCxnSpPr/>
          <p:nvPr userDrawn="1"/>
        </p:nvCxnSpPr>
        <p:spPr>
          <a:xfrm>
            <a:off x="-288000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26">
            <a:extLst>
              <a:ext uri="{FF2B5EF4-FFF2-40B4-BE49-F238E27FC236}">
                <a16:creationId xmlns:a16="http://schemas.microsoft.com/office/drawing/2014/main" id="{8F8CD3A5-B43B-408F-913F-076B6F5A425A}"/>
              </a:ext>
            </a:extLst>
          </p:cNvPr>
          <p:cNvCxnSpPr/>
          <p:nvPr userDrawn="1"/>
        </p:nvCxnSpPr>
        <p:spPr>
          <a:xfrm>
            <a:off x="930381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27">
            <a:extLst>
              <a:ext uri="{FF2B5EF4-FFF2-40B4-BE49-F238E27FC236}">
                <a16:creationId xmlns:a16="http://schemas.microsoft.com/office/drawing/2014/main" id="{1249231B-D02F-46E2-B75B-82F7CC6AFDBF}"/>
              </a:ext>
            </a:extLst>
          </p:cNvPr>
          <p:cNvCxnSpPr/>
          <p:nvPr userDrawn="1"/>
        </p:nvCxnSpPr>
        <p:spPr>
          <a:xfrm>
            <a:off x="930381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8">
            <a:extLst>
              <a:ext uri="{FF2B5EF4-FFF2-40B4-BE49-F238E27FC236}">
                <a16:creationId xmlns:a16="http://schemas.microsoft.com/office/drawing/2014/main" id="{D2154C25-3EB6-47CD-9C2F-3C889BCC34B4}"/>
              </a:ext>
            </a:extLst>
          </p:cNvPr>
          <p:cNvCxnSpPr/>
          <p:nvPr userDrawn="1"/>
        </p:nvCxnSpPr>
        <p:spPr>
          <a:xfrm>
            <a:off x="9305545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9">
            <a:extLst>
              <a:ext uri="{FF2B5EF4-FFF2-40B4-BE49-F238E27FC236}">
                <a16:creationId xmlns:a16="http://schemas.microsoft.com/office/drawing/2014/main" id="{D30A6658-6673-4CB2-A59D-8DC8AB73D0F7}"/>
              </a:ext>
            </a:extLst>
          </p:cNvPr>
          <p:cNvCxnSpPr/>
          <p:nvPr userDrawn="1"/>
        </p:nvCxnSpPr>
        <p:spPr>
          <a:xfrm>
            <a:off x="9322868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9">
            <a:extLst>
              <a:ext uri="{FF2B5EF4-FFF2-40B4-BE49-F238E27FC236}">
                <a16:creationId xmlns:a16="http://schemas.microsoft.com/office/drawing/2014/main" id="{11E754E8-91EB-4201-BDBF-9F79CAA20DD9}"/>
              </a:ext>
            </a:extLst>
          </p:cNvPr>
          <p:cNvCxnSpPr/>
          <p:nvPr userDrawn="1"/>
        </p:nvCxnSpPr>
        <p:spPr>
          <a:xfrm>
            <a:off x="-288000" y="4778322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0">
            <a:extLst>
              <a:ext uri="{FF2B5EF4-FFF2-40B4-BE49-F238E27FC236}">
                <a16:creationId xmlns:a16="http://schemas.microsoft.com/office/drawing/2014/main" id="{29488902-F827-45F0-BDED-8A0F86104192}"/>
              </a:ext>
            </a:extLst>
          </p:cNvPr>
          <p:cNvCxnSpPr/>
          <p:nvPr userDrawn="1"/>
        </p:nvCxnSpPr>
        <p:spPr>
          <a:xfrm>
            <a:off x="9326842" y="4776049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1">
            <a:extLst>
              <a:ext uri="{FF2B5EF4-FFF2-40B4-BE49-F238E27FC236}">
                <a16:creationId xmlns:a16="http://schemas.microsoft.com/office/drawing/2014/main" id="{6BA0726B-9ACA-4CA7-BB1A-82D28FC2CC09}"/>
              </a:ext>
            </a:extLst>
          </p:cNvPr>
          <p:cNvSpPr txBox="1"/>
          <p:nvPr userDrawn="1"/>
        </p:nvSpPr>
        <p:spPr>
          <a:xfrm>
            <a:off x="-501484" y="1316660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41 </a:t>
            </a:r>
          </a:p>
        </p:txBody>
      </p:sp>
      <p:sp>
        <p:nvSpPr>
          <p:cNvPr id="26" name="Textfeld 30">
            <a:extLst>
              <a:ext uri="{FF2B5EF4-FFF2-40B4-BE49-F238E27FC236}">
                <a16:creationId xmlns:a16="http://schemas.microsoft.com/office/drawing/2014/main" id="{DE9F55EB-F06F-46D1-9D5E-592F9F1B4D7E}"/>
              </a:ext>
            </a:extLst>
          </p:cNvPr>
          <p:cNvSpPr txBox="1"/>
          <p:nvPr userDrawn="1"/>
        </p:nvSpPr>
        <p:spPr>
          <a:xfrm>
            <a:off x="-492364" y="885321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28 </a:t>
            </a:r>
          </a:p>
        </p:txBody>
      </p:sp>
      <p:sp>
        <p:nvSpPr>
          <p:cNvPr id="27" name="Textfeld 31">
            <a:extLst>
              <a:ext uri="{FF2B5EF4-FFF2-40B4-BE49-F238E27FC236}">
                <a16:creationId xmlns:a16="http://schemas.microsoft.com/office/drawing/2014/main" id="{2778173F-53E3-412A-B2F9-9BA3C163437D}"/>
              </a:ext>
            </a:extLst>
          </p:cNvPr>
          <p:cNvSpPr txBox="1"/>
          <p:nvPr userDrawn="1"/>
        </p:nvSpPr>
        <p:spPr>
          <a:xfrm>
            <a:off x="-489758" y="588295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20 </a:t>
            </a:r>
          </a:p>
        </p:txBody>
      </p:sp>
      <p:sp>
        <p:nvSpPr>
          <p:cNvPr id="28" name="Textfeld 32">
            <a:extLst>
              <a:ext uri="{FF2B5EF4-FFF2-40B4-BE49-F238E27FC236}">
                <a16:creationId xmlns:a16="http://schemas.microsoft.com/office/drawing/2014/main" id="{21513E52-7624-4841-B915-E8BA88C32EFC}"/>
              </a:ext>
            </a:extLst>
          </p:cNvPr>
          <p:cNvSpPr txBox="1"/>
          <p:nvPr userDrawn="1"/>
        </p:nvSpPr>
        <p:spPr>
          <a:xfrm>
            <a:off x="78157" y="-431613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29" name="Textfeld 33">
            <a:extLst>
              <a:ext uri="{FF2B5EF4-FFF2-40B4-BE49-F238E27FC236}">
                <a16:creationId xmlns:a16="http://schemas.microsoft.com/office/drawing/2014/main" id="{4D193298-6288-4520-B1CC-F82AC1953DAE}"/>
              </a:ext>
            </a:extLst>
          </p:cNvPr>
          <p:cNvSpPr txBox="1"/>
          <p:nvPr userDrawn="1"/>
        </p:nvSpPr>
        <p:spPr>
          <a:xfrm>
            <a:off x="8560702" y="-422495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244</a:t>
            </a:r>
          </a:p>
        </p:txBody>
      </p:sp>
      <p:sp>
        <p:nvSpPr>
          <p:cNvPr id="30" name="Textfeld 35">
            <a:extLst>
              <a:ext uri="{FF2B5EF4-FFF2-40B4-BE49-F238E27FC236}">
                <a16:creationId xmlns:a16="http://schemas.microsoft.com/office/drawing/2014/main" id="{4AF293B7-0B80-44BA-B497-4BB6304E5CED}"/>
              </a:ext>
            </a:extLst>
          </p:cNvPr>
          <p:cNvSpPr txBox="1"/>
          <p:nvPr userDrawn="1"/>
        </p:nvSpPr>
        <p:spPr>
          <a:xfrm>
            <a:off x="4511751" y="-410772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1" name="Textfeld 36">
            <a:extLst>
              <a:ext uri="{FF2B5EF4-FFF2-40B4-BE49-F238E27FC236}">
                <a16:creationId xmlns:a16="http://schemas.microsoft.com/office/drawing/2014/main" id="{772168D0-221C-41ED-A5BD-18B3AED5638E}"/>
              </a:ext>
            </a:extLst>
          </p:cNvPr>
          <p:cNvSpPr txBox="1"/>
          <p:nvPr userDrawn="1"/>
        </p:nvSpPr>
        <p:spPr>
          <a:xfrm>
            <a:off x="-550981" y="463868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2" name="Textfeld 37">
            <a:extLst>
              <a:ext uri="{FF2B5EF4-FFF2-40B4-BE49-F238E27FC236}">
                <a16:creationId xmlns:a16="http://schemas.microsoft.com/office/drawing/2014/main" id="{1099003B-67F9-4119-B00F-4777E120412E}"/>
              </a:ext>
            </a:extLst>
          </p:cNvPr>
          <p:cNvSpPr txBox="1"/>
          <p:nvPr userDrawn="1"/>
        </p:nvSpPr>
        <p:spPr>
          <a:xfrm>
            <a:off x="-548376" y="486660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139</a:t>
            </a:r>
          </a:p>
        </p:txBody>
      </p:sp>
    </p:spTree>
    <p:extLst>
      <p:ext uri="{BB962C8B-B14F-4D97-AF65-F5344CB8AC3E}">
        <p14:creationId xmlns:p14="http://schemas.microsoft.com/office/powerpoint/2010/main" val="327551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90" r:id="rId12"/>
    <p:sldLayoutId id="2147483791" r:id="rId13"/>
    <p:sldLayoutId id="2147483726" r:id="rId14"/>
    <p:sldLayoutId id="2147483725" r:id="rId15"/>
    <p:sldLayoutId id="2147483735" r:id="rId16"/>
    <p:sldLayoutId id="2147483748" r:id="rId17"/>
    <p:sldLayoutId id="2147483758" r:id="rId18"/>
    <p:sldLayoutId id="2147483759" r:id="rId19"/>
    <p:sldLayoutId id="2147483760" r:id="rId20"/>
    <p:sldLayoutId id="2147483761" r:id="rId21"/>
    <p:sldLayoutId id="2147483661" r:id="rId22"/>
    <p:sldLayoutId id="2147483731" r:id="rId23"/>
    <p:sldLayoutId id="2147483732" r:id="rId24"/>
    <p:sldLayoutId id="2147483733" r:id="rId25"/>
    <p:sldLayoutId id="2147483756" r:id="rId26"/>
    <p:sldLayoutId id="2147483754" r:id="rId27"/>
    <p:sldLayoutId id="2147483755" r:id="rId28"/>
    <p:sldLayoutId id="2147483753" r:id="rId29"/>
    <p:sldLayoutId id="2147483744" r:id="rId30"/>
    <p:sldLayoutId id="2147483746" r:id="rId31"/>
    <p:sldLayoutId id="2147483747" r:id="rId3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earchwindevelopment.techtarget.com/definition/HTTP" TargetMode="External"/><Relationship Id="rId2" Type="http://schemas.openxmlformats.org/officeDocument/2006/relationships/hyperlink" Target="https://searchmicroservices.techtarget.com/definition/application-program-interface-API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dummy.restapiexample.com/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6EEB65F6-6711-498C-8E95-4E27E3CB1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682" y="3695556"/>
            <a:ext cx="5202192" cy="365119"/>
          </a:xfrm>
        </p:spPr>
        <p:txBody>
          <a:bodyPr/>
          <a:lstStyle/>
          <a:p>
            <a:r>
              <a:rPr lang="en-GB" dirty="0"/>
              <a:t>QA – Automation Tester Certification</a:t>
            </a:r>
            <a:endParaRPr lang="es-ES" b="1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EF159175-644F-4348-BFCE-9012265560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2729" y="4060675"/>
            <a:ext cx="5206145" cy="256532"/>
          </a:xfrm>
        </p:spPr>
        <p:txBody>
          <a:bodyPr/>
          <a:lstStyle/>
          <a:p>
            <a:r>
              <a:rPr lang="en-GB" dirty="0"/>
              <a:t>Test Automation Engineer – Preparation Course – Session 02</a:t>
            </a:r>
          </a:p>
        </p:txBody>
      </p:sp>
    </p:spTree>
    <p:extLst>
      <p:ext uri="{BB962C8B-B14F-4D97-AF65-F5344CB8AC3E}">
        <p14:creationId xmlns:p14="http://schemas.microsoft.com/office/powerpoint/2010/main" val="468056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10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02. API </a:t>
            </a:r>
            <a:r>
              <a:rPr lang="es-ES" b="1" dirty="0" err="1"/>
              <a:t>Rest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2.5 Page Object Model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358985-18C2-4604-A05A-299E3846208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248923" y="1155596"/>
            <a:ext cx="2423868" cy="32083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5593E6-DA32-46A9-A09C-C3F1AAF88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300" y="1155595"/>
            <a:ext cx="3212587" cy="320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33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3EE9E-6F61-4929-8192-9CE2F098F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391" y="1335314"/>
            <a:ext cx="1514155" cy="184867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176725-41DF-49A8-A094-8092F1A33814}"/>
              </a:ext>
            </a:extLst>
          </p:cNvPr>
          <p:cNvSpPr/>
          <p:nvPr/>
        </p:nvSpPr>
        <p:spPr>
          <a:xfrm>
            <a:off x="2777339" y="2074987"/>
            <a:ext cx="2566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ahnschrift SemiBold" panose="020B0502040204020203" pitchFamily="34" charset="0"/>
              </a:rPr>
              <a:t>Diego Martínez Gilabert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FB553A-33A4-4C22-8F31-3F9C5AA0C989}"/>
              </a:ext>
            </a:extLst>
          </p:cNvPr>
          <p:cNvSpPr/>
          <p:nvPr/>
        </p:nvSpPr>
        <p:spPr>
          <a:xfrm>
            <a:off x="2397427" y="2576071"/>
            <a:ext cx="3326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diegomartinezgilabert@erni-espana.es</a:t>
            </a:r>
          </a:p>
        </p:txBody>
      </p:sp>
    </p:spTree>
    <p:extLst>
      <p:ext uri="{BB962C8B-B14F-4D97-AF65-F5344CB8AC3E}">
        <p14:creationId xmlns:p14="http://schemas.microsoft.com/office/powerpoint/2010/main" val="2691677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704159-8B8A-48A1-84D2-151FFFE7CF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120D40-2565-44E8-BFE7-2A20B67ADE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F4782-A464-4A0F-AFC4-5A5FC068BE2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0758" y="1333021"/>
            <a:ext cx="4510568" cy="3207683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01. UI Web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</a:rPr>
              <a:t>based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</a:rPr>
              <a:t>application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</a:rPr>
              <a:t>Automation</a:t>
            </a:r>
            <a:endParaRPr lang="es-ES" b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s-ES" dirty="0" err="1">
                <a:solidFill>
                  <a:schemeClr val="bg1">
                    <a:lumMod val="75000"/>
                  </a:schemeClr>
                </a:solidFill>
              </a:rPr>
              <a:t>Selenium</a:t>
            </a:r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75000"/>
                  </a:schemeClr>
                </a:solidFill>
              </a:rPr>
              <a:t>Webdriver</a:t>
            </a:r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, BDD </a:t>
            </a:r>
            <a:r>
              <a:rPr lang="es-ES" dirty="0" err="1">
                <a:solidFill>
                  <a:schemeClr val="bg1">
                    <a:lumMod val="75000"/>
                  </a:schemeClr>
                </a:solidFill>
              </a:rPr>
              <a:t>Gherkin</a:t>
            </a:r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75000"/>
                  </a:schemeClr>
                </a:solidFill>
              </a:rPr>
              <a:t>Language</a:t>
            </a:r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, </a:t>
            </a:r>
            <a:br>
              <a:rPr lang="es-E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s-ES" dirty="0" err="1">
                <a:solidFill>
                  <a:schemeClr val="bg1">
                    <a:lumMod val="75000"/>
                  </a:schemeClr>
                </a:solidFill>
              </a:rPr>
              <a:t>Specflow</a:t>
            </a:r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, Page </a:t>
            </a:r>
            <a:r>
              <a:rPr lang="es-ES" dirty="0" err="1">
                <a:solidFill>
                  <a:schemeClr val="bg1">
                    <a:lumMod val="75000"/>
                  </a:schemeClr>
                </a:solidFill>
              </a:rPr>
              <a:t>Object</a:t>
            </a:r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75000"/>
                  </a:schemeClr>
                </a:solidFill>
              </a:rPr>
              <a:t>Model</a:t>
            </a:r>
            <a:br>
              <a:rPr lang="es-ES" dirty="0"/>
            </a:br>
            <a:endParaRPr lang="es-ES" dirty="0"/>
          </a:p>
          <a:p>
            <a:r>
              <a:rPr lang="en-US" b="1" dirty="0"/>
              <a:t>02. Backend API Rest Automation</a:t>
            </a:r>
          </a:p>
          <a:p>
            <a:pPr lvl="1"/>
            <a:r>
              <a:rPr lang="en-US" dirty="0"/>
              <a:t>GET / POST / PUT / DELETE requests</a:t>
            </a:r>
          </a:p>
          <a:p>
            <a:pPr lvl="1"/>
            <a:r>
              <a:rPr lang="en-US" dirty="0"/>
              <a:t>Postman, </a:t>
            </a:r>
            <a:r>
              <a:rPr lang="en-US" dirty="0" err="1"/>
              <a:t>ResponsibilityChain</a:t>
            </a:r>
            <a:r>
              <a:rPr lang="en-US" dirty="0"/>
              <a:t> pattern</a:t>
            </a:r>
            <a:endParaRPr lang="es-ES" dirty="0"/>
          </a:p>
          <a:p>
            <a:pPr marL="342945" lvl="1" indent="0">
              <a:buNone/>
            </a:pPr>
            <a:endParaRPr lang="es-ES" dirty="0"/>
          </a:p>
          <a:p>
            <a:r>
              <a:rPr lang="es-E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03. UI Android </a:t>
            </a:r>
            <a:r>
              <a:rPr lang="es-ES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application</a:t>
            </a:r>
            <a:r>
              <a:rPr lang="es-E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Automation</a:t>
            </a:r>
            <a:endParaRPr lang="es-ES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s-E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Appium</a:t>
            </a:r>
            <a:r>
              <a:rPr lang="es-E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, </a:t>
            </a:r>
            <a:r>
              <a:rPr lang="es-E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Locators</a:t>
            </a:r>
            <a:r>
              <a:rPr lang="es-E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in Android</a:t>
            </a:r>
            <a:br>
              <a:rPr lang="es-ES" dirty="0"/>
            </a:br>
            <a:endParaRPr lang="es-E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5DE737-8B5A-434A-8355-41DA97B14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QA – Automation Tester Certification</a:t>
            </a:r>
            <a:endParaRPr lang="es-E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8F1A4A-57BA-47FE-B39F-56DB25F1DD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CAA7E8D-9471-410B-9B47-E35EDF32756D}"/>
              </a:ext>
            </a:extLst>
          </p:cNvPr>
          <p:cNvSpPr txBox="1">
            <a:spLocks/>
          </p:cNvSpPr>
          <p:nvPr/>
        </p:nvSpPr>
        <p:spPr>
          <a:xfrm>
            <a:off x="4633432" y="1333021"/>
            <a:ext cx="4510568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1pPr>
            <a:lvl2pPr marL="467978" indent="-125033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2pPr>
            <a:lvl3pPr marL="804970" indent="-119078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 baseline="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3pPr>
            <a:lvl4pPr marL="1143152" indent="-114315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4pPr>
            <a:lvl5pPr marL="1481335" indent="-109552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04. </a:t>
            </a:r>
            <a:r>
              <a:rPr lang="es-ES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Continuous</a:t>
            </a:r>
            <a:r>
              <a:rPr lang="es-E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Integration</a:t>
            </a:r>
            <a:r>
              <a:rPr lang="es-E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over</a:t>
            </a:r>
            <a:r>
              <a:rPr lang="es-E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Azure </a:t>
            </a:r>
            <a:r>
              <a:rPr lang="es-ES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Environment</a:t>
            </a:r>
            <a:endParaRPr lang="es-ES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s-E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Vstest</a:t>
            </a:r>
            <a:r>
              <a:rPr lang="es-E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Executor</a:t>
            </a:r>
            <a:endParaRPr lang="es-E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s-E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Pipelines</a:t>
            </a:r>
          </a:p>
          <a:p>
            <a:pPr lvl="1"/>
            <a:r>
              <a:rPr lang="es-E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Reporting</a:t>
            </a:r>
            <a:endParaRPr lang="es-E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s-E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Selenium</a:t>
            </a:r>
            <a:r>
              <a:rPr lang="es-E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Grid</a:t>
            </a:r>
            <a:endParaRPr lang="es-ES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201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3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250757" y="1262228"/>
            <a:ext cx="7725547" cy="3514560"/>
          </a:xfrm>
        </p:spPr>
        <p:txBody>
          <a:bodyPr/>
          <a:lstStyle/>
          <a:p>
            <a:pPr algn="just"/>
            <a:endParaRPr lang="en-US" dirty="0"/>
          </a:p>
          <a:p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01. UI Web </a:t>
            </a:r>
            <a:r>
              <a:rPr lang="es-ES" b="1" dirty="0" err="1"/>
              <a:t>based</a:t>
            </a:r>
            <a:r>
              <a:rPr lang="es-ES" b="1" dirty="0"/>
              <a:t> </a:t>
            </a:r>
            <a:r>
              <a:rPr lang="es-ES" b="1" dirty="0" err="1"/>
              <a:t>application</a:t>
            </a:r>
            <a:r>
              <a:rPr lang="es-ES" b="1" dirty="0"/>
              <a:t> </a:t>
            </a:r>
            <a:r>
              <a:rPr lang="es-ES" b="1" dirty="0" err="1"/>
              <a:t>Automation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Selenium: How to Start a New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3583A6-C69E-490C-A57A-442627D9C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8C9068-F804-4B40-8FB5-0C8A2920D25A}"/>
              </a:ext>
            </a:extLst>
          </p:cNvPr>
          <p:cNvSpPr txBox="1"/>
          <p:nvPr/>
        </p:nvSpPr>
        <p:spPr>
          <a:xfrm>
            <a:off x="790570" y="1797635"/>
            <a:ext cx="74036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latin typeface="Franklin Gothic Demi" panose="020B0703020102020204" pitchFamily="34" charset="0"/>
                <a:cs typeface="Aharoni" panose="020B0604020202020204" pitchFamily="2" charset="-79"/>
              </a:rPr>
              <a:t>API </a:t>
            </a:r>
            <a:r>
              <a:rPr lang="es-ES" sz="6600" dirty="0" err="1">
                <a:solidFill>
                  <a:schemeClr val="bg1"/>
                </a:solidFill>
                <a:latin typeface="Franklin Gothic Demi" panose="020B0703020102020204" pitchFamily="34" charset="0"/>
                <a:cs typeface="Aharoni" panose="020B0604020202020204" pitchFamily="2" charset="-79"/>
              </a:rPr>
              <a:t>Rest</a:t>
            </a:r>
            <a:endParaRPr lang="es-ES" sz="6600" dirty="0">
              <a:solidFill>
                <a:schemeClr val="bg1"/>
              </a:solidFill>
              <a:latin typeface="Franklin Gothic Demi" panose="020B0703020102020204" pitchFamily="34" charset="0"/>
              <a:cs typeface="Aharoni" panose="020B0604020202020204" pitchFamily="2" charset="-79"/>
            </a:endParaRPr>
          </a:p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0F4191-4EF4-43BE-AA81-A0E2A8BD615A}"/>
              </a:ext>
            </a:extLst>
          </p:cNvPr>
          <p:cNvCxnSpPr>
            <a:cxnSpLocks/>
          </p:cNvCxnSpPr>
          <p:nvPr/>
        </p:nvCxnSpPr>
        <p:spPr>
          <a:xfrm>
            <a:off x="2518012" y="2747129"/>
            <a:ext cx="393993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9EDB2B2-3267-4BE3-8F83-B6223314573C}"/>
              </a:ext>
            </a:extLst>
          </p:cNvPr>
          <p:cNvSpPr txBox="1"/>
          <p:nvPr/>
        </p:nvSpPr>
        <p:spPr>
          <a:xfrm>
            <a:off x="2232055" y="2747129"/>
            <a:ext cx="43640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</a:rPr>
              <a:t>Requests</a:t>
            </a:r>
            <a:r>
              <a:rPr lang="es-ES" sz="2400" dirty="0">
                <a:solidFill>
                  <a:schemeClr val="bg1"/>
                </a:solidFill>
              </a:rPr>
              <a:t> &amp; </a:t>
            </a:r>
            <a:r>
              <a:rPr lang="es-ES" sz="2400" dirty="0" err="1">
                <a:solidFill>
                  <a:schemeClr val="bg1"/>
                </a:solidFill>
              </a:rPr>
              <a:t>Format</a:t>
            </a:r>
            <a:endParaRPr lang="es-ES" sz="2400" dirty="0">
              <a:solidFill>
                <a:schemeClr val="bg1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6164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4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250757" y="1262228"/>
            <a:ext cx="7725547" cy="3514560"/>
          </a:xfrm>
        </p:spPr>
        <p:txBody>
          <a:bodyPr/>
          <a:lstStyle/>
          <a:p>
            <a:pPr algn="just"/>
            <a:r>
              <a:rPr lang="en-US" dirty="0"/>
              <a:t>A RESTful API is an application program interface (</a:t>
            </a:r>
            <a:r>
              <a:rPr lang="en-US" u="sng" dirty="0">
                <a:hlinkClick r:id="rId2"/>
              </a:rPr>
              <a:t>API</a:t>
            </a:r>
            <a:r>
              <a:rPr lang="en-US" dirty="0"/>
              <a:t>) that uses </a:t>
            </a:r>
            <a:r>
              <a:rPr lang="en-US" u="sng" dirty="0">
                <a:hlinkClick r:id="rId3"/>
              </a:rPr>
              <a:t>HTTP</a:t>
            </a:r>
            <a:r>
              <a:rPr lang="en-US" dirty="0"/>
              <a:t> requests to GET, PUT, POST and DELETE data.</a:t>
            </a:r>
          </a:p>
          <a:p>
            <a:pPr algn="just"/>
            <a:endParaRPr lang="en-US" dirty="0"/>
          </a:p>
          <a:p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02. API </a:t>
            </a:r>
            <a:r>
              <a:rPr lang="es-ES" b="1" dirty="0" err="1"/>
              <a:t>Rest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2.1 API Rest</a:t>
            </a:r>
          </a:p>
        </p:txBody>
      </p:sp>
      <p:pic>
        <p:nvPicPr>
          <p:cNvPr id="1026" name="Picture 2" descr="Resultat d'imatges de api rest">
            <a:extLst>
              <a:ext uri="{FF2B5EF4-FFF2-40B4-BE49-F238E27FC236}">
                <a16:creationId xmlns:a16="http://schemas.microsoft.com/office/drawing/2014/main" id="{E14DE1DF-DE21-41D2-B85B-745725BED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180" y="1968378"/>
            <a:ext cx="3642360" cy="225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68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5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1053674" y="1891322"/>
            <a:ext cx="5177649" cy="2355452"/>
          </a:xfrm>
        </p:spPr>
        <p:txBody>
          <a:bodyPr/>
          <a:lstStyle/>
          <a:p>
            <a:pPr marL="0" indent="0" algn="just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02. API </a:t>
            </a:r>
            <a:r>
              <a:rPr lang="es-ES" b="1" dirty="0" err="1"/>
              <a:t>Rest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2.2 API Rest: Requests</a:t>
            </a:r>
          </a:p>
        </p:txBody>
      </p:sp>
      <p:pic>
        <p:nvPicPr>
          <p:cNvPr id="2050" name="Picture 2" descr="Resultat d'imatges de rest api requests">
            <a:extLst>
              <a:ext uri="{FF2B5EF4-FFF2-40B4-BE49-F238E27FC236}">
                <a16:creationId xmlns:a16="http://schemas.microsoft.com/office/drawing/2014/main" id="{30B944E6-5B95-45E5-BA65-B71F3C7C2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64" y="1241566"/>
            <a:ext cx="5442096" cy="313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40ACC1-CF71-4AA7-93AF-FC7D2A49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0" y="1256655"/>
            <a:ext cx="2308667" cy="30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78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6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250757" y="1262228"/>
            <a:ext cx="7725547" cy="3514560"/>
          </a:xfrm>
        </p:spPr>
        <p:txBody>
          <a:bodyPr/>
          <a:lstStyle/>
          <a:p>
            <a:pPr algn="just"/>
            <a:endParaRPr lang="en-US" dirty="0"/>
          </a:p>
          <a:p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01. UI Web </a:t>
            </a:r>
            <a:r>
              <a:rPr lang="es-ES" b="1" dirty="0" err="1"/>
              <a:t>based</a:t>
            </a:r>
            <a:r>
              <a:rPr lang="es-ES" b="1" dirty="0"/>
              <a:t> </a:t>
            </a:r>
            <a:r>
              <a:rPr lang="es-ES" b="1" dirty="0" err="1"/>
              <a:t>application</a:t>
            </a:r>
            <a:r>
              <a:rPr lang="es-ES" b="1" dirty="0"/>
              <a:t> </a:t>
            </a:r>
            <a:r>
              <a:rPr lang="es-ES" b="1" dirty="0" err="1"/>
              <a:t>Automation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Selenium: How to Start a New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3583A6-C69E-490C-A57A-442627D9C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8C9068-F804-4B40-8FB5-0C8A2920D25A}"/>
              </a:ext>
            </a:extLst>
          </p:cNvPr>
          <p:cNvSpPr txBox="1"/>
          <p:nvPr/>
        </p:nvSpPr>
        <p:spPr>
          <a:xfrm>
            <a:off x="790570" y="1797635"/>
            <a:ext cx="74036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latin typeface="Franklin Gothic Demi" panose="020B0703020102020204" pitchFamily="34" charset="0"/>
                <a:cs typeface="Aharoni" panose="020B0604020202020204" pitchFamily="2" charset="-79"/>
              </a:rPr>
              <a:t>PRACTICE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0F4191-4EF4-43BE-AA81-A0E2A8BD615A}"/>
              </a:ext>
            </a:extLst>
          </p:cNvPr>
          <p:cNvCxnSpPr>
            <a:cxnSpLocks/>
          </p:cNvCxnSpPr>
          <p:nvPr/>
        </p:nvCxnSpPr>
        <p:spPr>
          <a:xfrm>
            <a:off x="2518012" y="2747129"/>
            <a:ext cx="393993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9EDB2B2-3267-4BE3-8F83-B6223314573C}"/>
              </a:ext>
            </a:extLst>
          </p:cNvPr>
          <p:cNvSpPr txBox="1"/>
          <p:nvPr/>
        </p:nvSpPr>
        <p:spPr>
          <a:xfrm>
            <a:off x="2374710" y="2754855"/>
            <a:ext cx="43640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POSTMAN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1186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7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250757" y="1262228"/>
            <a:ext cx="7725547" cy="3514560"/>
          </a:xfrm>
        </p:spPr>
        <p:txBody>
          <a:bodyPr/>
          <a:lstStyle/>
          <a:p>
            <a:pPr algn="just"/>
            <a:r>
              <a:rPr lang="en-US" b="1" dirty="0"/>
              <a:t>API</a:t>
            </a:r>
            <a:r>
              <a:rPr lang="en-US" dirty="0"/>
              <a:t>: </a:t>
            </a:r>
            <a:r>
              <a:rPr lang="es-ES" dirty="0">
                <a:hlinkClick r:id="rId2"/>
              </a:rPr>
              <a:t>http://dummy.restapiexample.com/</a:t>
            </a:r>
            <a:endParaRPr lang="es-ES" dirty="0"/>
          </a:p>
          <a:p>
            <a:pPr lvl="1" algn="just"/>
            <a:r>
              <a:rPr lang="es-ES" dirty="0"/>
              <a:t>/</a:t>
            </a:r>
            <a:r>
              <a:rPr lang="es-ES" dirty="0" err="1"/>
              <a:t>employees</a:t>
            </a:r>
            <a:endParaRPr lang="es-ES" dirty="0"/>
          </a:p>
          <a:p>
            <a:pPr lvl="1" algn="just"/>
            <a:r>
              <a:rPr lang="es-ES" dirty="0"/>
              <a:t>/</a:t>
            </a:r>
            <a:r>
              <a:rPr lang="es-ES" dirty="0" err="1"/>
              <a:t>employee</a:t>
            </a:r>
            <a:r>
              <a:rPr lang="es-ES" dirty="0"/>
              <a:t>/{id}</a:t>
            </a:r>
          </a:p>
          <a:p>
            <a:pPr lvl="1" algn="just"/>
            <a:r>
              <a:rPr lang="es-ES" dirty="0"/>
              <a:t>/</a:t>
            </a:r>
            <a:r>
              <a:rPr lang="es-ES" dirty="0" err="1"/>
              <a:t>create</a:t>
            </a:r>
            <a:endParaRPr lang="es-ES" dirty="0"/>
          </a:p>
          <a:p>
            <a:pPr lvl="1" algn="just"/>
            <a:r>
              <a:rPr lang="es-ES" dirty="0"/>
              <a:t>/</a:t>
            </a:r>
            <a:r>
              <a:rPr lang="es-ES" dirty="0" err="1"/>
              <a:t>update</a:t>
            </a:r>
            <a:r>
              <a:rPr lang="es-ES" dirty="0"/>
              <a:t>/{id}</a:t>
            </a:r>
          </a:p>
          <a:p>
            <a:pPr lvl="1" algn="just"/>
            <a:r>
              <a:rPr lang="es-ES" dirty="0"/>
              <a:t>/</a:t>
            </a:r>
            <a:r>
              <a:rPr lang="es-ES" dirty="0" err="1"/>
              <a:t>delete</a:t>
            </a:r>
            <a:r>
              <a:rPr lang="es-ES" dirty="0"/>
              <a:t>/{id}</a:t>
            </a:r>
            <a:endParaRPr lang="en-US" dirty="0"/>
          </a:p>
          <a:p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02. API </a:t>
            </a:r>
            <a:r>
              <a:rPr lang="es-ES" b="1" dirty="0" err="1"/>
              <a:t>Rest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45764" y="822614"/>
            <a:ext cx="8549292" cy="189928"/>
          </a:xfrm>
        </p:spPr>
        <p:txBody>
          <a:bodyPr/>
          <a:lstStyle/>
          <a:p>
            <a:r>
              <a:rPr lang="en-GB" dirty="0"/>
              <a:t>2.3 Practice: Postman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325097-68FE-49C8-B25E-AA055A61C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1349992"/>
            <a:ext cx="5113607" cy="297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50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8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250757" y="1262228"/>
            <a:ext cx="7725547" cy="3514560"/>
          </a:xfrm>
        </p:spPr>
        <p:txBody>
          <a:bodyPr/>
          <a:lstStyle/>
          <a:p>
            <a:pPr algn="just"/>
            <a:endParaRPr lang="en-US" dirty="0"/>
          </a:p>
          <a:p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01. UI Web </a:t>
            </a:r>
            <a:r>
              <a:rPr lang="es-ES" b="1" dirty="0" err="1"/>
              <a:t>based</a:t>
            </a:r>
            <a:r>
              <a:rPr lang="es-ES" b="1" dirty="0"/>
              <a:t> </a:t>
            </a:r>
            <a:r>
              <a:rPr lang="es-ES" b="1" dirty="0" err="1"/>
              <a:t>application</a:t>
            </a:r>
            <a:r>
              <a:rPr lang="es-ES" b="1" dirty="0"/>
              <a:t> </a:t>
            </a:r>
            <a:r>
              <a:rPr lang="es-ES" b="1" dirty="0" err="1"/>
              <a:t>Automation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Selenium: How to Start a New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3583A6-C69E-490C-A57A-442627D9C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8C9068-F804-4B40-8FB5-0C8A2920D25A}"/>
              </a:ext>
            </a:extLst>
          </p:cNvPr>
          <p:cNvSpPr txBox="1"/>
          <p:nvPr/>
        </p:nvSpPr>
        <p:spPr>
          <a:xfrm>
            <a:off x="790570" y="1797635"/>
            <a:ext cx="74036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latin typeface="Franklin Gothic Demi" panose="020B0703020102020204" pitchFamily="34" charset="0"/>
                <a:cs typeface="Aharoni" panose="020B0604020202020204" pitchFamily="2" charset="-79"/>
              </a:rPr>
              <a:t>PRACTICE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0F4191-4EF4-43BE-AA81-A0E2A8BD615A}"/>
              </a:ext>
            </a:extLst>
          </p:cNvPr>
          <p:cNvCxnSpPr>
            <a:cxnSpLocks/>
          </p:cNvCxnSpPr>
          <p:nvPr/>
        </p:nvCxnSpPr>
        <p:spPr>
          <a:xfrm>
            <a:off x="2518012" y="2747129"/>
            <a:ext cx="393993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9EDB2B2-3267-4BE3-8F83-B6223314573C}"/>
              </a:ext>
            </a:extLst>
          </p:cNvPr>
          <p:cNvSpPr txBox="1"/>
          <p:nvPr/>
        </p:nvSpPr>
        <p:spPr>
          <a:xfrm>
            <a:off x="2272749" y="2754855"/>
            <a:ext cx="45123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</a:rPr>
              <a:t>RestSharp</a:t>
            </a:r>
            <a:endParaRPr lang="es-ES" sz="2400" dirty="0">
              <a:solidFill>
                <a:schemeClr val="bg1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90473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9</a:t>
            </a:fld>
            <a:endParaRPr lang="en-GB">
              <a:solidFill>
                <a:srgbClr val="3C3C00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B1AAA0-D4BF-4B8F-ABAA-94AD408A1F89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245764" y="1379636"/>
            <a:ext cx="3610427" cy="292130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02. API </a:t>
            </a:r>
            <a:r>
              <a:rPr lang="es-ES" b="1" dirty="0" err="1"/>
              <a:t>Rest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2.4 </a:t>
            </a:r>
            <a:r>
              <a:rPr lang="en-GB" dirty="0" err="1"/>
              <a:t>RestSharp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31E5FD-EAD2-42AE-A7C2-0E3C37C99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582" y="1612202"/>
            <a:ext cx="4227249" cy="229514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A886E0C-CAFA-4D74-8067-73D2B8162657}"/>
              </a:ext>
            </a:extLst>
          </p:cNvPr>
          <p:cNvSpPr/>
          <p:nvPr/>
        </p:nvSpPr>
        <p:spPr>
          <a:xfrm>
            <a:off x="3695700" y="2667000"/>
            <a:ext cx="754380" cy="189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168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ustomXml>
  <Property name="Class" value="0" type="System.String"/>
  <Property name="Category" value="12" type="System.String"/>
  <Property name="Content" value="667" type="System.String"/>
  <Property name="Language" value="en" type="System.String"/>
  <Property name="TemplateType" value="" type="System.String"/>
  <Property name="Author" value="Diego Martinez" type="System.String"/>
  <Property name="Classification" value="" type="System.String"/>
  <Property name="FrameContractDate" value="01/01/0001 00:00:00" type="System.DateTime"/>
  <Property name="ContractNumber" value="" type="System.String"/>
  <Property name="Customer" value="" type="System.String"/>
  <Property name="CustomerPostalCode_City" value="" type="System.String"/>
  <Property name="CustomerStreet" value="" type="System.String"/>
  <Property name="DocNumber" value="" type="System.String"/>
  <Property name="Draft" value="True" type="System.Boolean"/>
  <Property name="Project" value="" type="System.String"/>
  <Property name="Site" value="MUC" type="System.String"/>
  <Property name="Subtitle" value="Title slide header" type="System.String"/>
  <Property name="Title" value="Certified Tester Advance Level" type="System.String"/>
  <Property name="Version" value="0.1" type="System.String"/>
  <Property name="DocType" value="" type="System.String"/>
  <Property name="DocName" value="ISTQB_Certification" type="System.String"/>
  <Property name="DocPath" value="" type="System.String"/>
  <Property name="DocContent" value="" type="System.String"/>
  <Property name="DocShowVersion" value="True" type="System.Boolean"/>
  <Property name="DocShowDate" value="False" type="System.Boolean"/>
  <Property name="DocDateFormat" value="" type="System.String"/>
  <Property name="Date" value="01/07/2019 00:00:00" type="System.DateTime"/>
  <Property name="DocShowPath" value="False" type="System.Boolean"/>
  <Property name="Logo" value="True" type="System.Boolean"/>
</CustomXml>
</file>

<file path=customXml/itemProps1.xml><?xml version="1.0" encoding="utf-8"?>
<ds:datastoreItem xmlns:ds="http://schemas.openxmlformats.org/officeDocument/2006/customXml" ds:itemID="{D01B21A8-5373-44DA-B9CD-61E34BAABDC4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1203</TotalTime>
  <Words>261</Words>
  <Application>Microsoft Office PowerPoint</Application>
  <PresentationFormat>On-screen Show (16:9)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Aharoni</vt:lpstr>
      <vt:lpstr>Arial</vt:lpstr>
      <vt:lpstr>Bahnschrift SemiBold</vt:lpstr>
      <vt:lpstr>Calibri</vt:lpstr>
      <vt:lpstr>Calibri Light</vt:lpstr>
      <vt:lpstr>Franklin Gothic Demi</vt:lpstr>
      <vt:lpstr>Lato</vt:lpstr>
      <vt:lpstr>Lato Light</vt:lpstr>
      <vt:lpstr>Lato Regular</vt:lpstr>
      <vt:lpstr>Wingdings</vt:lpstr>
      <vt:lpstr>Office Theme</vt:lpstr>
      <vt:lpstr>QA – Automation Tester Certification</vt:lpstr>
      <vt:lpstr>QA – Automation Tester Certification</vt:lpstr>
      <vt:lpstr>01. UI Web based application Automation</vt:lpstr>
      <vt:lpstr>02. API Rest</vt:lpstr>
      <vt:lpstr>02. API Rest</vt:lpstr>
      <vt:lpstr>01. UI Web based application Automation</vt:lpstr>
      <vt:lpstr>02. API Rest</vt:lpstr>
      <vt:lpstr>01. UI Web based application Automation</vt:lpstr>
      <vt:lpstr>02. API Rest</vt:lpstr>
      <vt:lpstr>02. API Rest</vt:lpstr>
      <vt:lpstr>PowerPoint Presentation</vt:lpstr>
    </vt:vector>
  </TitlesOfParts>
  <Manager/>
  <Company>ERNI (Deutschland) GmbH · Arnulfpark, Luise-Ullrich-Str. 20 · 80636 · München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Certified Tester Advance Level</dc:title>
  <dc:subject/>
  <dc:creator>Diego Martinez</dc:creator>
  <cp:keywords/>
  <dc:description/>
  <cp:lastModifiedBy>Martinez Diego (ERNI)</cp:lastModifiedBy>
  <cp:revision>1654</cp:revision>
  <cp:lastPrinted>2018-02-05T09:37:18Z</cp:lastPrinted>
  <dcterms:created xsi:type="dcterms:W3CDTF">2015-07-16T13:25:07Z</dcterms:created>
  <dcterms:modified xsi:type="dcterms:W3CDTF">2019-10-28T09:26:56Z</dcterms:modified>
  <cp:category>QMS - Basic - ERNI Basic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EMOT">
    <vt:bool>true</vt:bool>
  </property>
  <property fmtid="{D5CDD505-2E9C-101B-9397-08002B2CF9AE}" pid="3" name="GUID">
    <vt:lpwstr>9c5edbfb-bc14-4954-bb3e-4652a322230a</vt:lpwstr>
  </property>
</Properties>
</file>